
<file path=[Content_Types].xml><?xml version="1.0" encoding="utf-8"?>
<Types xmlns="http://schemas.openxmlformats.org/package/2006/content-types">
  <Default ContentType="image/jpeg" Extension="jp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5" roundtripDataSignature="AMtx7mgCzWgV9K766vTqfWZ9wwSqq7DJ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228600" marR="0" rtl="0" algn="l">
              <a:lnSpc>
                <a:spcPct val="100000"/>
              </a:lnSpc>
              <a:spcBef>
                <a:spcPts val="0"/>
              </a:spcBef>
              <a:spcAft>
                <a:spcPts val="0"/>
              </a:spcAft>
              <a:buClr>
                <a:srgbClr val="000000"/>
              </a:buClr>
              <a:buSzPts val="1100"/>
              <a:buFont typeface="Arial"/>
              <a:buAutoNum type="arabicPeriod"/>
            </a:pPr>
            <a:r>
              <a:rPr b="1" lang="en-GB" sz="1200">
                <a:solidFill>
                  <a:schemeClr val="dk1"/>
                </a:solidFill>
              </a:rPr>
              <a:t>Aging Asset Integrity in mature fields - </a:t>
            </a:r>
            <a:r>
              <a:rPr lang="en-GB" sz="1100">
                <a:solidFill>
                  <a:schemeClr val="dk1"/>
                </a:solidFill>
              </a:rPr>
              <a:t>Production equipment oil heads and flow lines in mature fields are reaching or exceeding design life. The challenge is balancing continued safe operation against economic viability particularly when regional design documentation is incomplete or lost. API 581 consequence (CoF) calculations become critical as remaining life assessment grows more uncertain.</a:t>
            </a:r>
            <a:endParaRPr/>
          </a:p>
          <a:p>
            <a:pPr indent="-228600" lvl="0" marL="228600" marR="0" rtl="0" algn="l">
              <a:lnSpc>
                <a:spcPct val="100000"/>
              </a:lnSpc>
              <a:spcBef>
                <a:spcPts val="0"/>
              </a:spcBef>
              <a:spcAft>
                <a:spcPts val="0"/>
              </a:spcAft>
              <a:buClr>
                <a:srgbClr val="000000"/>
              </a:buClr>
              <a:buSzPts val="1100"/>
              <a:buFont typeface="Arial"/>
              <a:buAutoNum type="arabicPeriod"/>
            </a:pPr>
            <a:r>
              <a:rPr b="1" lang="en-GB" sz="1200">
                <a:solidFill>
                  <a:schemeClr val="dk1"/>
                </a:solidFill>
              </a:rPr>
              <a:t>Corrosion under insulation (CUI) in Remote Location</a:t>
            </a:r>
            <a:r>
              <a:rPr lang="en-GB" sz="1100">
                <a:solidFill>
                  <a:schemeClr val="dk1"/>
                </a:solidFill>
              </a:rPr>
              <a:t> - CUI is difficult to detect without removing insulation, making traditional inspection intervals problematic. The consequence of failure (CoF) can be severe given remote locations and limited emergency response capabilities.</a:t>
            </a:r>
            <a:endParaRPr/>
          </a:p>
          <a:p>
            <a:pPr indent="-228600" lvl="0" marL="228600" marR="0" rtl="0" algn="l">
              <a:lnSpc>
                <a:spcPct val="100000"/>
              </a:lnSpc>
              <a:spcBef>
                <a:spcPts val="0"/>
              </a:spcBef>
              <a:spcAft>
                <a:spcPts val="0"/>
              </a:spcAft>
              <a:buClr>
                <a:srgbClr val="000000"/>
              </a:buClr>
              <a:buSzPts val="1100"/>
              <a:buFont typeface="Arial"/>
              <a:buAutoNum type="arabicPeriod"/>
            </a:pPr>
            <a:r>
              <a:rPr b="1" lang="en-GB" sz="1200">
                <a:solidFill>
                  <a:schemeClr val="dk1"/>
                </a:solidFill>
              </a:rPr>
              <a:t>Flowline and Pipeline Network Complexity</a:t>
            </a:r>
            <a:r>
              <a:rPr lang="en-GB" sz="1100">
                <a:solidFill>
                  <a:schemeClr val="dk1"/>
                </a:solidFill>
              </a:rPr>
              <a:t> - Extensive network of pipelines create multiple challenges i.e. external corrosion from marine environment, internal corrosions from multiple flows, difficulty in applying tools in small diameter lines.</a:t>
            </a:r>
            <a:endParaRPr sz="1100">
              <a:solidFill>
                <a:schemeClr val="dk1"/>
              </a:solidFill>
            </a:endParaRPr>
          </a:p>
          <a:p>
            <a:pPr indent="-228600" lvl="0" marL="228600" marR="0" rtl="0" algn="l">
              <a:lnSpc>
                <a:spcPct val="100000"/>
              </a:lnSpc>
              <a:spcBef>
                <a:spcPts val="0"/>
              </a:spcBef>
              <a:spcAft>
                <a:spcPts val="0"/>
              </a:spcAft>
              <a:buClr>
                <a:srgbClr val="000000"/>
              </a:buClr>
              <a:buSzPts val="1100"/>
              <a:buFont typeface="Arial"/>
              <a:buAutoNum type="arabicPeriod"/>
            </a:pPr>
            <a:r>
              <a:rPr b="1" lang="en-GB" sz="1200">
                <a:solidFill>
                  <a:schemeClr val="dk1"/>
                </a:solidFill>
              </a:rPr>
              <a:t>Data Quality and Integrity Management System</a:t>
            </a:r>
            <a:r>
              <a:rPr b="1" lang="en-GB" sz="1100">
                <a:solidFill>
                  <a:schemeClr val="dk1"/>
                </a:solidFill>
              </a:rPr>
              <a:t> - </a:t>
            </a:r>
            <a:r>
              <a:rPr lang="en-GB" sz="1100">
                <a:solidFill>
                  <a:schemeClr val="dk1"/>
                </a:solidFill>
              </a:rPr>
              <a:t>Lack of historical inspection data e.g. incomplete asset registries, paper based inspection records, poor handover between operators and limited integration between inspection and process data, associated silos create quality issues.</a:t>
            </a:r>
            <a:endParaRPr/>
          </a:p>
          <a:p>
            <a:pPr indent="-228600" lvl="0" marL="228600" marR="0" rtl="0" algn="l">
              <a:lnSpc>
                <a:spcPct val="100000"/>
              </a:lnSpc>
              <a:spcBef>
                <a:spcPts val="0"/>
              </a:spcBef>
              <a:spcAft>
                <a:spcPts val="0"/>
              </a:spcAft>
              <a:buClr>
                <a:srgbClr val="000000"/>
              </a:buClr>
              <a:buSzPts val="1100"/>
              <a:buFont typeface="Arial"/>
              <a:buAutoNum type="arabicPeriod"/>
            </a:pPr>
            <a:r>
              <a:rPr b="1" lang="en-GB" sz="1200">
                <a:solidFill>
                  <a:schemeClr val="dk1"/>
                </a:solidFill>
              </a:rPr>
              <a:t>Economic Volatility and Lack of Maintenance Budgets - </a:t>
            </a:r>
            <a:r>
              <a:rPr lang="en-GB" sz="1100">
                <a:solidFill>
                  <a:schemeClr val="dk1"/>
                </a:solidFill>
              </a:rPr>
              <a:t>Oil price volatility affects inspection program budgets and increase potential operational outages.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81000" rtl="0" algn="l">
              <a:lnSpc>
                <a:spcPct val="100000"/>
              </a:lnSpc>
              <a:spcBef>
                <a:spcPts val="0"/>
              </a:spcBef>
              <a:spcAft>
                <a:spcPts val="0"/>
              </a:spcAft>
              <a:buClr>
                <a:schemeClr val="dk1"/>
              </a:buClr>
              <a:buSzPts val="1200"/>
              <a:buAutoNum type="arabicPeriod"/>
            </a:pPr>
            <a:r>
              <a:rPr b="1" lang="en-GB" sz="1200">
                <a:solidFill>
                  <a:schemeClr val="dk1"/>
                </a:solidFill>
              </a:rPr>
              <a:t>Technology Integration - </a:t>
            </a:r>
            <a:r>
              <a:rPr lang="en-GB" sz="1100">
                <a:solidFill>
                  <a:schemeClr val="dk1"/>
                </a:solidFill>
              </a:rPr>
              <a:t>Emerging technologies can help however data currency (i.e. what inspection see in the facility and what is recorded in the asset management system) need to be fixed and maintained throughout the life of the asset.</a:t>
            </a:r>
            <a:endParaRPr/>
          </a:p>
          <a:p>
            <a:pPr indent="-228600" lvl="0" marL="381000" rtl="0" algn="l">
              <a:lnSpc>
                <a:spcPct val="100000"/>
              </a:lnSpc>
              <a:spcBef>
                <a:spcPts val="0"/>
              </a:spcBef>
              <a:spcAft>
                <a:spcPts val="0"/>
              </a:spcAft>
              <a:buClr>
                <a:schemeClr val="dk1"/>
              </a:buClr>
              <a:buSzPts val="1200"/>
              <a:buAutoNum type="arabicPeriod"/>
            </a:pPr>
            <a:r>
              <a:rPr b="1" lang="en-GB" sz="1200">
                <a:solidFill>
                  <a:schemeClr val="dk1"/>
                </a:solidFill>
              </a:rPr>
              <a:t>Competency Gaps</a:t>
            </a:r>
            <a:r>
              <a:rPr lang="en-GB" sz="1100">
                <a:solidFill>
                  <a:schemeClr val="dk1"/>
                </a:solidFill>
              </a:rPr>
              <a:t> - Loss of experienced inspection and corrosion engineers as the workforce ages, while RBI requires sophisticated technical judgement beyond software output (i.e. Experienced Human Engineer Assisted by intuitive software).</a:t>
            </a:r>
            <a:endParaRPr/>
          </a:p>
          <a:p>
            <a:pPr indent="-228600" lvl="0" marL="381000" rtl="0" algn="l">
              <a:lnSpc>
                <a:spcPct val="100000"/>
              </a:lnSpc>
              <a:spcBef>
                <a:spcPts val="0"/>
              </a:spcBef>
              <a:spcAft>
                <a:spcPts val="0"/>
              </a:spcAft>
              <a:buClr>
                <a:schemeClr val="dk1"/>
              </a:buClr>
              <a:buSzPts val="1200"/>
              <a:buAutoNum type="arabicPeriod"/>
            </a:pPr>
            <a:r>
              <a:rPr b="1" lang="en-GB" sz="1200">
                <a:solidFill>
                  <a:schemeClr val="dk1"/>
                </a:solidFill>
              </a:rPr>
              <a:t>Regulatory Fragmentation - </a:t>
            </a:r>
            <a:r>
              <a:rPr lang="en-GB" sz="1100">
                <a:solidFill>
                  <a:schemeClr val="dk1"/>
                </a:solidFill>
              </a:rPr>
              <a:t>Different jurisdictions (offshore vs onshore vs international) have varying prescriptive requirements that often conflicts with RBI approaches.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81000" rtl="0" algn="l">
              <a:lnSpc>
                <a:spcPct val="100000"/>
              </a:lnSpc>
              <a:spcBef>
                <a:spcPts val="0"/>
              </a:spcBef>
              <a:spcAft>
                <a:spcPts val="0"/>
              </a:spcAft>
              <a:buClr>
                <a:schemeClr val="dk1"/>
              </a:buClr>
              <a:buSzPts val="1200"/>
              <a:buAutoNum type="arabicPeriod"/>
            </a:pPr>
            <a:r>
              <a:rPr b="1" lang="en-GB" sz="1200">
                <a:solidFill>
                  <a:schemeClr val="dk1"/>
                </a:solidFill>
              </a:rPr>
              <a:t>Asset Integrity - </a:t>
            </a:r>
            <a:r>
              <a:rPr lang="en-GB" sz="1100">
                <a:solidFill>
                  <a:schemeClr val="dk1"/>
                </a:solidFill>
              </a:rPr>
              <a:t>We promote </a:t>
            </a:r>
            <a:r>
              <a:rPr b="1" lang="en-GB" sz="1100">
                <a:solidFill>
                  <a:schemeClr val="dk1"/>
                </a:solidFill>
              </a:rPr>
              <a:t>“Historical asset data”</a:t>
            </a:r>
            <a:r>
              <a:rPr lang="en-GB" sz="1100">
                <a:solidFill>
                  <a:schemeClr val="dk1"/>
                </a:solidFill>
              </a:rPr>
              <a:t> as </a:t>
            </a:r>
            <a:r>
              <a:rPr b="1" lang="en-GB" sz="1100">
                <a:solidFill>
                  <a:schemeClr val="dk1"/>
                </a:solidFill>
              </a:rPr>
              <a:t>“single source of truth”</a:t>
            </a:r>
            <a:r>
              <a:rPr lang="en-GB" sz="1100">
                <a:solidFill>
                  <a:schemeClr val="dk1"/>
                </a:solidFill>
              </a:rPr>
              <a:t> with intuitive asset management workflows not only to add, maintain assets but also to calculate risk and schedule inspection. For example, Our Asset Management Module can ingest historical data covering facilities, systems, equipments, corrosion loops and track every item based on </a:t>
            </a:r>
            <a:r>
              <a:rPr b="1" lang="en-GB" sz="1100">
                <a:solidFill>
                  <a:schemeClr val="dk1"/>
                </a:solidFill>
              </a:rPr>
              <a:t>“Asset Tags”. </a:t>
            </a:r>
            <a:r>
              <a:rPr lang="en-GB" sz="1100">
                <a:solidFill>
                  <a:schemeClr val="dk1"/>
                </a:solidFill>
              </a:rPr>
              <a:t>There are</a:t>
            </a:r>
            <a:r>
              <a:rPr b="1" lang="en-GB" sz="1100">
                <a:solidFill>
                  <a:schemeClr val="dk1"/>
                </a:solidFill>
              </a:rPr>
              <a:t> simple nudges </a:t>
            </a:r>
            <a:r>
              <a:rPr lang="en-GB" sz="1100">
                <a:solidFill>
                  <a:schemeClr val="dk1"/>
                </a:solidFill>
              </a:rPr>
              <a:t>as email notification or SMS to make sure asset data is</a:t>
            </a:r>
            <a:r>
              <a:rPr b="1" lang="en-GB" sz="1100">
                <a:solidFill>
                  <a:schemeClr val="dk1"/>
                </a:solidFill>
              </a:rPr>
              <a:t> “reliable and current” </a:t>
            </a:r>
            <a:r>
              <a:rPr lang="en-GB" sz="1100">
                <a:solidFill>
                  <a:schemeClr val="dk1"/>
                </a:solidFill>
              </a:rPr>
              <a:t>at any point of time throughout the life of the asset starting from installation, regular inspection, repair till retirement.</a:t>
            </a:r>
            <a:endParaRPr/>
          </a:p>
          <a:p>
            <a:pPr indent="-228600" lvl="0" marL="381000" rtl="0" algn="l">
              <a:lnSpc>
                <a:spcPct val="100000"/>
              </a:lnSpc>
              <a:spcBef>
                <a:spcPts val="0"/>
              </a:spcBef>
              <a:spcAft>
                <a:spcPts val="0"/>
              </a:spcAft>
              <a:buClr>
                <a:schemeClr val="dk1"/>
              </a:buClr>
              <a:buSzPts val="1200"/>
              <a:buAutoNum type="arabicPeriod"/>
            </a:pPr>
            <a:r>
              <a:rPr b="1" lang="en-GB" sz="1200">
                <a:solidFill>
                  <a:schemeClr val="dk1"/>
                </a:solidFill>
              </a:rPr>
              <a:t>Probability of Failure (PoF) and Consequence of </a:t>
            </a:r>
            <a:r>
              <a:rPr lang="en-GB" sz="1100">
                <a:solidFill>
                  <a:schemeClr val="dk1"/>
                </a:solidFill>
              </a:rPr>
              <a:t> </a:t>
            </a:r>
            <a:r>
              <a:rPr b="1" lang="en-GB" sz="1100">
                <a:solidFill>
                  <a:schemeClr val="dk1"/>
                </a:solidFill>
              </a:rPr>
              <a:t>Failure (CoF) </a:t>
            </a:r>
            <a:r>
              <a:rPr lang="en-GB" sz="1100">
                <a:solidFill>
                  <a:schemeClr val="dk1"/>
                </a:solidFill>
              </a:rPr>
              <a:t>- We have implemented a comprehensive mechanism to use various inspection logs, images and documents data with help of </a:t>
            </a:r>
            <a:r>
              <a:rPr b="1" lang="en-GB" sz="1100">
                <a:solidFill>
                  <a:schemeClr val="dk1"/>
                </a:solidFill>
              </a:rPr>
              <a:t>Machine Learning (ML)</a:t>
            </a:r>
            <a:r>
              <a:rPr lang="en-GB" sz="1100">
                <a:solidFill>
                  <a:schemeClr val="dk1"/>
                </a:solidFill>
              </a:rPr>
              <a:t> to derive reliable PoF and CoF with more than 87% accuracy.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87350" rtl="0" algn="l">
              <a:lnSpc>
                <a:spcPct val="100000"/>
              </a:lnSpc>
              <a:spcBef>
                <a:spcPts val="0"/>
              </a:spcBef>
              <a:spcAft>
                <a:spcPts val="0"/>
              </a:spcAft>
              <a:buClr>
                <a:schemeClr val="dk1"/>
              </a:buClr>
              <a:buSzPts val="1100"/>
              <a:buFont typeface="Arial"/>
              <a:buAutoNum type="arabicPeriod"/>
            </a:pPr>
            <a:r>
              <a:rPr b="1" lang="en-GB" sz="1200">
                <a:solidFill>
                  <a:schemeClr val="dk1"/>
                </a:solidFill>
              </a:rPr>
              <a:t>Comprehensive Risk Analytics - </a:t>
            </a:r>
            <a:r>
              <a:rPr lang="en-GB" sz="1200">
                <a:solidFill>
                  <a:schemeClr val="dk1"/>
                </a:solidFill>
              </a:rPr>
              <a:t>Asset data helps us to produce </a:t>
            </a:r>
            <a:r>
              <a:rPr b="1" lang="en-GB" sz="1200">
                <a:solidFill>
                  <a:schemeClr val="dk1"/>
                </a:solidFill>
              </a:rPr>
              <a:t>actionable risk analytics</a:t>
            </a:r>
            <a:r>
              <a:rPr lang="en-GB" sz="1200">
                <a:solidFill>
                  <a:schemeClr val="dk1"/>
                </a:solidFill>
              </a:rPr>
              <a:t> using PoF, CoF and other tacit knowledge gained from our 25+ years of RBI related services. Risk analytics drives </a:t>
            </a:r>
            <a:r>
              <a:rPr b="1" lang="en-GB" sz="1200">
                <a:solidFill>
                  <a:schemeClr val="dk1"/>
                </a:solidFill>
              </a:rPr>
              <a:t>inspection and repair schedule</a:t>
            </a:r>
            <a:r>
              <a:rPr lang="en-GB" sz="1200">
                <a:solidFill>
                  <a:schemeClr val="dk1"/>
                </a:solidFill>
              </a:rPr>
              <a:t> to </a:t>
            </a:r>
            <a:r>
              <a:rPr b="1" lang="en-GB" sz="1200">
                <a:solidFill>
                  <a:schemeClr val="dk1"/>
                </a:solidFill>
              </a:rPr>
              <a:t>optimize annual maintenance</a:t>
            </a:r>
            <a:r>
              <a:rPr lang="en-GB" sz="1200">
                <a:solidFill>
                  <a:schemeClr val="dk1"/>
                </a:solidFill>
              </a:rPr>
              <a:t> budget by keeping Asset Integrity data always current throughout the asset lifecycle.</a:t>
            </a:r>
            <a:endParaRPr/>
          </a:p>
          <a:p>
            <a:pPr indent="-228600" lvl="0" marL="387350" rtl="0" algn="l">
              <a:lnSpc>
                <a:spcPct val="100000"/>
              </a:lnSpc>
              <a:spcBef>
                <a:spcPts val="0"/>
              </a:spcBef>
              <a:spcAft>
                <a:spcPts val="0"/>
              </a:spcAft>
              <a:buClr>
                <a:schemeClr val="dk1"/>
              </a:buClr>
              <a:buSzPts val="1100"/>
              <a:buFont typeface="Arial"/>
              <a:buAutoNum type="arabicPeriod"/>
            </a:pPr>
            <a:r>
              <a:rPr b="1" lang="en-GB" sz="1200">
                <a:solidFill>
                  <a:schemeClr val="dk1"/>
                </a:solidFill>
              </a:rPr>
              <a:t>Optimized Inspection Module </a:t>
            </a:r>
            <a:r>
              <a:rPr lang="en-GB" sz="1100">
                <a:solidFill>
                  <a:schemeClr val="dk1"/>
                </a:solidFill>
              </a:rPr>
              <a:t>- Inspection module helps with a role-based access control(RBAC) to plan, allocate inspection engineers across facilities, systems and equipment based on their skills. Simple and intuitive inspection workflows facilitates inspection findings, log, review and schedule repair as required and thereby enable </a:t>
            </a:r>
            <a:r>
              <a:rPr b="1" lang="en-GB" sz="1100">
                <a:solidFill>
                  <a:schemeClr val="dk1"/>
                </a:solidFill>
              </a:rPr>
              <a:t>“reliable auditing”</a:t>
            </a:r>
            <a:r>
              <a:rPr lang="en-GB" sz="1100">
                <a:solidFill>
                  <a:schemeClr val="dk1"/>
                </a:solidFill>
              </a:rPr>
              <a:t> throughout the life of the asset. Audit data helps in </a:t>
            </a:r>
            <a:r>
              <a:rPr b="1" lang="en-GB" sz="1100">
                <a:solidFill>
                  <a:schemeClr val="dk1"/>
                </a:solidFill>
              </a:rPr>
              <a:t>regulatory compliance.</a:t>
            </a:r>
            <a:endParaRPr/>
          </a:p>
          <a:p>
            <a:pPr indent="-228600" lvl="0" marL="387350" rtl="0" algn="l">
              <a:lnSpc>
                <a:spcPct val="100000"/>
              </a:lnSpc>
              <a:spcBef>
                <a:spcPts val="0"/>
              </a:spcBef>
              <a:spcAft>
                <a:spcPts val="0"/>
              </a:spcAft>
              <a:buClr>
                <a:schemeClr val="dk1"/>
              </a:buClr>
              <a:buSzPts val="1100"/>
              <a:buFont typeface="Arial"/>
              <a:buAutoNum type="arabicPeriod"/>
            </a:pPr>
            <a:r>
              <a:rPr b="1" lang="en-GB" sz="1100">
                <a:solidFill>
                  <a:schemeClr val="dk1"/>
                </a:solidFill>
              </a:rPr>
              <a:t>CapEx to Opex with help of modern technologies - </a:t>
            </a:r>
            <a:r>
              <a:rPr lang="en-GB" sz="1100">
                <a:solidFill>
                  <a:schemeClr val="dk1"/>
                </a:solidFill>
              </a:rPr>
              <a:t>Cloud based deployment, comprehensive managed services contract with a </a:t>
            </a:r>
            <a:r>
              <a:rPr b="1" lang="en-GB" sz="1100">
                <a:solidFill>
                  <a:schemeClr val="dk1"/>
                </a:solidFill>
              </a:rPr>
              <a:t>“combination of software and fluent manpower”</a:t>
            </a:r>
            <a:r>
              <a:rPr lang="en-GB" sz="1100">
                <a:solidFill>
                  <a:schemeClr val="dk1"/>
                </a:solidFill>
              </a:rPr>
              <a:t> as a service to scale up or down based on facilities, systems, equipment or corrosion loops.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 name="Shape 9"/>
        <p:cNvGrpSpPr/>
        <p:nvPr/>
      </p:nvGrpSpPr>
      <p:grpSpPr>
        <a:xfrm>
          <a:off x="0" y="0"/>
          <a:ext cx="0" cy="0"/>
          <a:chOff x="0" y="0"/>
          <a:chExt cx="0" cy="0"/>
        </a:xfrm>
      </p:grpSpPr>
      <p:sp>
        <p:nvSpPr>
          <p:cNvPr id="10" name="Google Shape;10;p11"/>
          <p:cNvSpPr txBox="1"/>
          <p:nvPr>
            <p:ph type="title"/>
          </p:nvPr>
        </p:nvSpPr>
        <p:spPr>
          <a:xfrm>
            <a:off x="490250" y="450150"/>
            <a:ext cx="4047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 name="Google Shape;11;p11"/>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pic>
        <p:nvPicPr>
          <p:cNvPr descr="Overview of refinery at sunset (provided by Getty Images)" id="12" name="Google Shape;12;p11"/>
          <p:cNvPicPr preferRelativeResize="0"/>
          <p:nvPr/>
        </p:nvPicPr>
        <p:blipFill rotWithShape="1">
          <a:blip r:embed="rId2">
            <a:alphaModFix/>
          </a:blip>
          <a:srcRect b="0" l="0" r="0" t="0"/>
          <a:stretch/>
        </p:blipFill>
        <p:spPr>
          <a:xfrm>
            <a:off x="4689650" y="152400"/>
            <a:ext cx="4158381" cy="43584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20"/>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1"/>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pic>
        <p:nvPicPr>
          <p:cNvPr descr="Oil rig in water in Europe (provided by Getty Images)" id="54" name="Google Shape;54;p21"/>
          <p:cNvPicPr preferRelativeResize="0"/>
          <p:nvPr/>
        </p:nvPicPr>
        <p:blipFill rotWithShape="1">
          <a:blip r:embed="rId2">
            <a:alphaModFix/>
          </a:blip>
          <a:srcRect b="0" l="0" r="0" t="0"/>
          <a:stretch/>
        </p:blipFill>
        <p:spPr>
          <a:xfrm>
            <a:off x="152400" y="152400"/>
            <a:ext cx="6539233" cy="4358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2"/>
          <p:cNvSpPr txBox="1"/>
          <p:nvPr>
            <p:ph idx="1" type="body"/>
          </p:nvPr>
        </p:nvSpPr>
        <p:spPr>
          <a:xfrm>
            <a:off x="248755" y="1152475"/>
            <a:ext cx="6365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2"/>
          <p:cNvSpPr txBox="1"/>
          <p:nvPr>
            <p:ph idx="12" type="sldNum"/>
          </p:nvPr>
        </p:nvSpPr>
        <p:spPr>
          <a:xfrm>
            <a:off x="5630485" y="4663225"/>
            <a:ext cx="33906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pic>
        <p:nvPicPr>
          <p:cNvPr descr="Overview of refinery at sunset (provided by Getty Images)" id="17" name="Google Shape;17;p12"/>
          <p:cNvPicPr preferRelativeResize="0"/>
          <p:nvPr/>
        </p:nvPicPr>
        <p:blipFill rotWithShape="1">
          <a:blip r:embed="rId2">
            <a:alphaModFix/>
          </a:blip>
          <a:srcRect b="0" l="0" r="0" t="0"/>
          <a:stretch/>
        </p:blipFill>
        <p:spPr>
          <a:xfrm>
            <a:off x="6175875" y="2075600"/>
            <a:ext cx="2968126" cy="2493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3"/>
          <p:cNvSpPr txBox="1"/>
          <p:nvPr>
            <p:ph idx="1" type="body"/>
          </p:nvPr>
        </p:nvSpPr>
        <p:spPr>
          <a:xfrm>
            <a:off x="311700" y="1152475"/>
            <a:ext cx="32241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13"/>
          <p:cNvSpPr txBox="1"/>
          <p:nvPr>
            <p:ph idx="2" type="body"/>
          </p:nvPr>
        </p:nvSpPr>
        <p:spPr>
          <a:xfrm>
            <a:off x="3895400" y="1152475"/>
            <a:ext cx="27246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13"/>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pic>
        <p:nvPicPr>
          <p:cNvPr descr="Overview of refinery at sunset (provided by Getty Images)" id="23" name="Google Shape;23;p13"/>
          <p:cNvPicPr preferRelativeResize="0"/>
          <p:nvPr/>
        </p:nvPicPr>
        <p:blipFill rotWithShape="1">
          <a:blip r:embed="rId2">
            <a:alphaModFix/>
          </a:blip>
          <a:srcRect b="0" l="0" r="0" t="0"/>
          <a:stretch/>
        </p:blipFill>
        <p:spPr>
          <a:xfrm>
            <a:off x="6620000" y="2448673"/>
            <a:ext cx="2524001" cy="21202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 name="Google Shape;2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 name="Google Shape;27;p14"/>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p15"/>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6"/>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17"/>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3" name="Google Shape;43;p18"/>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6" name="Google Shape;46;p19"/>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RI &amp; PhoreSoft Confidentials | </a:t>
            </a:r>
            <a:fld id="{00000000-1234-1234-1234-123412341234}" type="slidenum">
              <a:rPr lang="en-GB"/>
              <a:t>‹#›</a:t>
            </a:fld>
            <a:endParaRPr/>
          </a:p>
        </p:txBody>
      </p:sp>
      <p:pic>
        <p:nvPicPr>
          <p:cNvPr descr="In the evening of oilfield derrick (provided by Getty Images)" id="47" name="Google Shape;47;p19"/>
          <p:cNvPicPr preferRelativeResize="0"/>
          <p:nvPr/>
        </p:nvPicPr>
        <p:blipFill rotWithShape="1">
          <a:blip r:embed="rId2">
            <a:alphaModFix/>
          </a:blip>
          <a:srcRect b="0" l="0" r="0" t="0"/>
          <a:stretch/>
        </p:blipFill>
        <p:spPr>
          <a:xfrm>
            <a:off x="152400" y="152400"/>
            <a:ext cx="5890099" cy="39257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63651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GB"/>
              <a:t> RI &amp; PhoreSoft Confidentials | </a:t>
            </a: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title"/>
          </p:nvPr>
        </p:nvSpPr>
        <p:spPr>
          <a:xfrm>
            <a:off x="490250" y="450150"/>
            <a:ext cx="40470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GB">
                <a:solidFill>
                  <a:srgbClr val="4A86E8"/>
                </a:solidFill>
              </a:rPr>
              <a:t>Simplifying RBI for Upstream Oil &amp; Gas Value Chain</a:t>
            </a:r>
            <a:endParaRPr>
              <a:solidFill>
                <a:srgbClr val="4A86E8"/>
              </a:solidFill>
            </a:endParaRPr>
          </a:p>
        </p:txBody>
      </p:sp>
      <p:sp>
        <p:nvSpPr>
          <p:cNvPr id="60" name="Google Shape;60;p1"/>
          <p:cNvSpPr txBox="1"/>
          <p:nvPr>
            <p:ph idx="4294967295" type="subTitle"/>
          </p:nvPr>
        </p:nvSpPr>
        <p:spPr>
          <a:xfrm>
            <a:off x="6400200" y="3108092"/>
            <a:ext cx="2432100" cy="792600"/>
          </a:xfrm>
          <a:prstGeom prst="rect">
            <a:avLst/>
          </a:prstGeom>
          <a:noFill/>
          <a:ln>
            <a:noFill/>
          </a:ln>
        </p:spPr>
        <p:txBody>
          <a:bodyPr anchorCtr="0" anchor="t" bIns="91425" lIns="91425" spcFirstLastPara="1" rIns="91425" wrap="square" tIns="91425">
            <a:normAutofit fontScale="55000" lnSpcReduction="20000"/>
          </a:bodyPr>
          <a:lstStyle/>
          <a:p>
            <a:pPr indent="0" lvl="0" marL="0" marR="0" rtl="0" algn="l">
              <a:lnSpc>
                <a:spcPct val="115000"/>
              </a:lnSpc>
              <a:spcBef>
                <a:spcPts val="0"/>
              </a:spcBef>
              <a:spcAft>
                <a:spcPts val="0"/>
              </a:spcAft>
              <a:buClr>
                <a:schemeClr val="dk2"/>
              </a:buClr>
              <a:buSzPct val="181818"/>
              <a:buFont typeface="Arial"/>
              <a:buNone/>
            </a:pPr>
            <a:r>
              <a:rPr b="0" i="0" lang="en-GB" sz="1800" u="none" cap="none" strike="noStrike">
                <a:solidFill>
                  <a:schemeClr val="lt1"/>
                </a:solidFill>
                <a:latin typeface="Arial"/>
                <a:ea typeface="Arial"/>
                <a:cs typeface="Arial"/>
                <a:sym typeface="Arial"/>
              </a:rPr>
              <a:t>Ritabrata Industries</a:t>
            </a:r>
            <a:endParaRPr b="0" i="0" sz="18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1200"/>
              </a:spcAft>
              <a:buClr>
                <a:schemeClr val="dk2"/>
              </a:buClr>
              <a:buSzPct val="181818"/>
              <a:buFont typeface="Arial"/>
              <a:buNone/>
            </a:pPr>
            <a:r>
              <a:rPr b="0" i="0" lang="en-GB" sz="1800" u="none" cap="none" strike="noStrike">
                <a:solidFill>
                  <a:schemeClr val="lt1"/>
                </a:solidFill>
                <a:latin typeface="Arial"/>
                <a:ea typeface="Arial"/>
                <a:cs typeface="Arial"/>
                <a:sym typeface="Arial"/>
              </a:rPr>
              <a:t>PhoreSoft Inc</a:t>
            </a:r>
            <a:endParaRPr b="0" i="0" sz="1800" u="none" cap="none" strike="noStrike">
              <a:solidFill>
                <a:schemeClr val="lt1"/>
              </a:solidFill>
              <a:latin typeface="Arial"/>
              <a:ea typeface="Arial"/>
              <a:cs typeface="Arial"/>
              <a:sym typeface="Arial"/>
            </a:endParaRPr>
          </a:p>
        </p:txBody>
      </p:sp>
      <p:sp>
        <p:nvSpPr>
          <p:cNvPr id="61" name="Google Shape;61;p1"/>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Challenges in Upstream Value Chain</a:t>
            </a:r>
            <a:endParaRPr/>
          </a:p>
        </p:txBody>
      </p:sp>
      <p:sp>
        <p:nvSpPr>
          <p:cNvPr id="67" name="Google Shape;67;p2"/>
          <p:cNvSpPr txBox="1"/>
          <p:nvPr>
            <p:ph idx="1" type="body"/>
          </p:nvPr>
        </p:nvSpPr>
        <p:spPr>
          <a:xfrm>
            <a:off x="248750" y="1152475"/>
            <a:ext cx="5935200" cy="2635754"/>
          </a:xfrm>
          <a:prstGeom prst="rect">
            <a:avLst/>
          </a:prstGeom>
          <a:noFill/>
          <a:ln>
            <a:noFill/>
          </a:ln>
        </p:spPr>
        <p:txBody>
          <a:bodyPr anchorCtr="0" anchor="t" bIns="91425" lIns="91425" spcFirstLastPara="1" rIns="91425" wrap="square" tIns="91425">
            <a:normAutofit/>
          </a:bodyPr>
          <a:lstStyle/>
          <a:p>
            <a:pPr indent="-293370" lvl="0" marL="457200" rtl="0" algn="l">
              <a:lnSpc>
                <a:spcPct val="115000"/>
              </a:lnSpc>
              <a:spcBef>
                <a:spcPts val="0"/>
              </a:spcBef>
              <a:spcAft>
                <a:spcPts val="0"/>
              </a:spcAft>
              <a:buClr>
                <a:schemeClr val="dk1"/>
              </a:buClr>
              <a:buSzPts val="1200"/>
              <a:buChar char="●"/>
            </a:pPr>
            <a:r>
              <a:rPr b="1" lang="en-GB" sz="1200">
                <a:solidFill>
                  <a:schemeClr val="dk1"/>
                </a:solidFill>
              </a:rPr>
              <a:t>Aging Asset Integrity in mature fields - </a:t>
            </a:r>
            <a:r>
              <a:rPr lang="en-GB" sz="1100">
                <a:solidFill>
                  <a:schemeClr val="dk1"/>
                </a:solidFill>
              </a:rPr>
              <a:t>Aging oil headers and flowlines with limited design data increase reliance on API 581 CoF.</a:t>
            </a:r>
            <a:endParaRPr sz="1100">
              <a:solidFill>
                <a:schemeClr val="dk1"/>
              </a:solidFill>
            </a:endParaRPr>
          </a:p>
          <a:p>
            <a:pPr indent="-287972" lvl="0" marL="457200" rtl="0" algn="l">
              <a:lnSpc>
                <a:spcPct val="115000"/>
              </a:lnSpc>
              <a:spcBef>
                <a:spcPts val="0"/>
              </a:spcBef>
              <a:spcAft>
                <a:spcPts val="0"/>
              </a:spcAft>
              <a:buClr>
                <a:schemeClr val="dk1"/>
              </a:buClr>
              <a:buSzPts val="1100"/>
              <a:buChar char="●"/>
            </a:pPr>
            <a:r>
              <a:rPr b="1" lang="en-GB" sz="1200">
                <a:solidFill>
                  <a:schemeClr val="dk1"/>
                </a:solidFill>
              </a:rPr>
              <a:t>Corrosion under insulation (CUI) in Remote Location</a:t>
            </a:r>
            <a:r>
              <a:rPr lang="en-GB" sz="1100">
                <a:solidFill>
                  <a:schemeClr val="dk1"/>
                </a:solidFill>
              </a:rPr>
              <a:t> - Hidden CUI, limited access, high failure consequences.</a:t>
            </a:r>
            <a:endParaRPr sz="1100">
              <a:solidFill>
                <a:schemeClr val="dk1"/>
              </a:solidFill>
            </a:endParaRPr>
          </a:p>
          <a:p>
            <a:pPr indent="-287972" lvl="0" marL="457200" rtl="0" algn="l">
              <a:lnSpc>
                <a:spcPct val="115000"/>
              </a:lnSpc>
              <a:spcBef>
                <a:spcPts val="0"/>
              </a:spcBef>
              <a:spcAft>
                <a:spcPts val="0"/>
              </a:spcAft>
              <a:buClr>
                <a:schemeClr val="dk1"/>
              </a:buClr>
              <a:buSzPts val="1100"/>
              <a:buChar char="●"/>
            </a:pPr>
            <a:r>
              <a:rPr b="1" lang="en-GB" sz="1200">
                <a:solidFill>
                  <a:schemeClr val="dk1"/>
                </a:solidFill>
              </a:rPr>
              <a:t>Corrosion Challenges on Complex Pipeline Network</a:t>
            </a:r>
            <a:r>
              <a:rPr lang="en-GB" sz="1100">
                <a:solidFill>
                  <a:schemeClr val="dk1"/>
                </a:solidFill>
              </a:rPr>
              <a:t> - Extensive pipeline networks face challenges from marine external corrosion, internal flow-induced corrosion, and limited inspection access in small-diameter lines.</a:t>
            </a:r>
            <a:endParaRPr sz="1100">
              <a:solidFill>
                <a:schemeClr val="dk1"/>
              </a:solidFill>
            </a:endParaRPr>
          </a:p>
          <a:p>
            <a:pPr indent="-287972" lvl="0" marL="457200" rtl="0" algn="l">
              <a:lnSpc>
                <a:spcPct val="115000"/>
              </a:lnSpc>
              <a:spcBef>
                <a:spcPts val="0"/>
              </a:spcBef>
              <a:spcAft>
                <a:spcPts val="0"/>
              </a:spcAft>
              <a:buClr>
                <a:schemeClr val="dk1"/>
              </a:buClr>
              <a:buSzPts val="1100"/>
              <a:buChar char="●"/>
            </a:pPr>
            <a:r>
              <a:rPr b="1" lang="en-GB" sz="1200">
                <a:solidFill>
                  <a:schemeClr val="dk1"/>
                </a:solidFill>
              </a:rPr>
              <a:t>Data Quality and Integrity Management System</a:t>
            </a:r>
            <a:r>
              <a:rPr b="1" lang="en-GB" sz="1100">
                <a:solidFill>
                  <a:schemeClr val="dk1"/>
                </a:solidFill>
              </a:rPr>
              <a:t> - </a:t>
            </a:r>
            <a:r>
              <a:rPr lang="en-GB" sz="1100">
                <a:solidFill>
                  <a:schemeClr val="dk1"/>
                </a:solidFill>
              </a:rPr>
              <a:t>Limited historical inspection data and changes in process data cause quality issues.</a:t>
            </a:r>
            <a:endParaRPr sz="1100">
              <a:solidFill>
                <a:schemeClr val="dk1"/>
              </a:solidFill>
            </a:endParaRPr>
          </a:p>
          <a:p>
            <a:pPr indent="-293370" lvl="0" marL="457200" rtl="0" algn="l">
              <a:lnSpc>
                <a:spcPct val="115000"/>
              </a:lnSpc>
              <a:spcBef>
                <a:spcPts val="0"/>
              </a:spcBef>
              <a:spcAft>
                <a:spcPts val="0"/>
              </a:spcAft>
              <a:buClr>
                <a:schemeClr val="dk1"/>
              </a:buClr>
              <a:buSzPts val="1200"/>
              <a:buChar char="●"/>
            </a:pPr>
            <a:r>
              <a:rPr b="1" lang="en-GB" sz="1200">
                <a:solidFill>
                  <a:schemeClr val="dk1"/>
                </a:solidFill>
              </a:rPr>
              <a:t>Economic Volatility and Lack of Maintenance Budgets - </a:t>
            </a:r>
            <a:r>
              <a:rPr lang="en-GB" sz="1100">
                <a:solidFill>
                  <a:schemeClr val="dk1"/>
                </a:solidFill>
              </a:rPr>
              <a:t>Oil price swings impact inspection budgets and raise outage risks.</a:t>
            </a:r>
            <a:endParaRPr sz="1100">
              <a:solidFill>
                <a:schemeClr val="dk1"/>
              </a:solidFill>
            </a:endParaRPr>
          </a:p>
        </p:txBody>
      </p:sp>
      <p:sp>
        <p:nvSpPr>
          <p:cNvPr id="68" name="Google Shape;68;p2"/>
          <p:cNvSpPr txBox="1"/>
          <p:nvPr>
            <p:ph idx="12" type="sldNum"/>
          </p:nvPr>
        </p:nvSpPr>
        <p:spPr>
          <a:xfrm>
            <a:off x="5630485" y="4663225"/>
            <a:ext cx="33906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Data &amp; Competency Gaps</a:t>
            </a:r>
            <a:endParaRPr/>
          </a:p>
        </p:txBody>
      </p:sp>
      <p:sp>
        <p:nvSpPr>
          <p:cNvPr id="74" name="Google Shape;74;p3"/>
          <p:cNvSpPr txBox="1"/>
          <p:nvPr>
            <p:ph idx="1" type="body"/>
          </p:nvPr>
        </p:nvSpPr>
        <p:spPr>
          <a:xfrm>
            <a:off x="248750" y="1152475"/>
            <a:ext cx="5945700" cy="34164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Clr>
                <a:schemeClr val="dk1"/>
              </a:buClr>
              <a:buSzPts val="1200"/>
              <a:buChar char="●"/>
            </a:pPr>
            <a:r>
              <a:rPr b="1" lang="en-GB" sz="1300">
                <a:solidFill>
                  <a:schemeClr val="dk1"/>
                </a:solidFill>
              </a:rPr>
              <a:t>Technology Integration - </a:t>
            </a:r>
            <a:r>
              <a:rPr lang="en-GB" sz="1200">
                <a:solidFill>
                  <a:schemeClr val="dk1"/>
                </a:solidFill>
              </a:rPr>
              <a:t>Emerging technologies help, but asset data must stay current throughout its life.</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300">
                <a:solidFill>
                  <a:schemeClr val="dk1"/>
                </a:solidFill>
              </a:rPr>
              <a:t>Competency Gaps</a:t>
            </a:r>
            <a:r>
              <a:rPr lang="en-GB" sz="1200">
                <a:solidFill>
                  <a:schemeClr val="dk1"/>
                </a:solidFill>
              </a:rPr>
              <a:t> - Aging workforce risks loss of experienced engineers, critical for RBI beyond software.</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300">
                <a:solidFill>
                  <a:schemeClr val="dk1"/>
                </a:solidFill>
              </a:rPr>
              <a:t>Regulatory Fragmentation - </a:t>
            </a:r>
            <a:r>
              <a:rPr lang="en-GB" sz="1200">
                <a:solidFill>
                  <a:schemeClr val="dk1"/>
                </a:solidFill>
              </a:rPr>
              <a:t>Geographical jurisdiction differences often conflict with RBI approaches.</a:t>
            </a:r>
            <a:endParaRPr sz="1200">
              <a:solidFill>
                <a:schemeClr val="dk1"/>
              </a:solidFill>
            </a:endParaRPr>
          </a:p>
        </p:txBody>
      </p:sp>
      <p:sp>
        <p:nvSpPr>
          <p:cNvPr id="75" name="Google Shape;75;p3"/>
          <p:cNvSpPr txBox="1"/>
          <p:nvPr>
            <p:ph idx="12" type="sldNum"/>
          </p:nvPr>
        </p:nvSpPr>
        <p:spPr>
          <a:xfrm>
            <a:off x="5630485" y="4663225"/>
            <a:ext cx="33906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Our Solution – “Data Currency” is the “New Oil” [ SL 1 of 2]</a:t>
            </a:r>
            <a:endParaRPr/>
          </a:p>
        </p:txBody>
      </p:sp>
      <p:sp>
        <p:nvSpPr>
          <p:cNvPr id="81" name="Google Shape;81;p4"/>
          <p:cNvSpPr txBox="1"/>
          <p:nvPr>
            <p:ph idx="1" type="body"/>
          </p:nvPr>
        </p:nvSpPr>
        <p:spPr>
          <a:xfrm>
            <a:off x="248750" y="1152475"/>
            <a:ext cx="5945700" cy="34164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Clr>
                <a:schemeClr val="dk1"/>
              </a:buClr>
              <a:buSzPts val="1200"/>
              <a:buChar char="●"/>
            </a:pPr>
            <a:r>
              <a:rPr b="1" lang="en-GB" sz="1200">
                <a:solidFill>
                  <a:schemeClr val="dk1"/>
                </a:solidFill>
              </a:rPr>
              <a:t>Asset Integrity - </a:t>
            </a:r>
            <a:r>
              <a:rPr lang="en-GB" sz="1100">
                <a:solidFill>
                  <a:schemeClr val="dk1"/>
                </a:solidFill>
              </a:rPr>
              <a:t>We use historical asset data as a “single source of truth,” enabling intuitive management, risk calculation, and inspection scheduling, with notifications ensuring data stays current throughout the asset’s life.</a:t>
            </a:r>
            <a:endParaRPr/>
          </a:p>
          <a:p>
            <a:pPr indent="0" lvl="0" marL="152400" rtl="0" algn="l">
              <a:lnSpc>
                <a:spcPct val="115000"/>
              </a:lnSpc>
              <a:spcBef>
                <a:spcPts val="0"/>
              </a:spcBef>
              <a:spcAft>
                <a:spcPts val="0"/>
              </a:spcAft>
              <a:buClr>
                <a:schemeClr val="dk1"/>
              </a:buClr>
              <a:buSzPts val="1200"/>
              <a:buNone/>
            </a:pPr>
            <a:r>
              <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200">
                <a:solidFill>
                  <a:schemeClr val="dk1"/>
                </a:solidFill>
              </a:rPr>
              <a:t>Probability of Failure (PoF) and Consequence of </a:t>
            </a:r>
            <a:r>
              <a:rPr lang="en-GB" sz="1100">
                <a:solidFill>
                  <a:schemeClr val="dk1"/>
                </a:solidFill>
              </a:rPr>
              <a:t> </a:t>
            </a:r>
            <a:r>
              <a:rPr b="1" lang="en-GB" sz="1100">
                <a:solidFill>
                  <a:schemeClr val="dk1"/>
                </a:solidFill>
              </a:rPr>
              <a:t>Failure (CoF) </a:t>
            </a:r>
            <a:r>
              <a:rPr lang="en-GB" sz="1100">
                <a:solidFill>
                  <a:schemeClr val="dk1"/>
                </a:solidFill>
              </a:rPr>
              <a:t>- We leverage </a:t>
            </a:r>
            <a:r>
              <a:rPr b="1" lang="en-GB" sz="1100">
                <a:solidFill>
                  <a:schemeClr val="dk1"/>
                </a:solidFill>
              </a:rPr>
              <a:t>ML (Machine Learning) </a:t>
            </a:r>
            <a:r>
              <a:rPr lang="en-GB" sz="1100">
                <a:solidFill>
                  <a:schemeClr val="dk1"/>
                </a:solidFill>
              </a:rPr>
              <a:t>on inspection data to estimate PoF and CoF with over 87% accuracy.</a:t>
            </a:r>
            <a:endParaRPr sz="1100">
              <a:solidFill>
                <a:schemeClr val="dk1"/>
              </a:solidFill>
            </a:endParaRPr>
          </a:p>
        </p:txBody>
      </p:sp>
      <p:sp>
        <p:nvSpPr>
          <p:cNvPr id="82" name="Google Shape;82;p4"/>
          <p:cNvSpPr txBox="1"/>
          <p:nvPr>
            <p:ph idx="12" type="sldNum"/>
          </p:nvPr>
        </p:nvSpPr>
        <p:spPr>
          <a:xfrm>
            <a:off x="5630485" y="4663225"/>
            <a:ext cx="33906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Our Solution – “Data Currency” is the “New Oil” [SL 2 of 2]</a:t>
            </a:r>
            <a:endParaRPr/>
          </a:p>
        </p:txBody>
      </p:sp>
      <p:sp>
        <p:nvSpPr>
          <p:cNvPr id="88" name="Google Shape;88;p5"/>
          <p:cNvSpPr txBox="1"/>
          <p:nvPr>
            <p:ph idx="1" type="body"/>
          </p:nvPr>
        </p:nvSpPr>
        <p:spPr>
          <a:xfrm>
            <a:off x="248750" y="1152475"/>
            <a:ext cx="5945700" cy="3416400"/>
          </a:xfrm>
          <a:prstGeom prst="rect">
            <a:avLst/>
          </a:prstGeom>
          <a:noFill/>
          <a:ln>
            <a:noFill/>
          </a:ln>
        </p:spPr>
        <p:txBody>
          <a:bodyPr anchorCtr="0" anchor="t" bIns="91425" lIns="91425" spcFirstLastPara="1" rIns="91425" wrap="square" tIns="91425">
            <a:normAutofit/>
          </a:bodyPr>
          <a:lstStyle/>
          <a:p>
            <a:pPr indent="-298450" lvl="0" marL="457200" rtl="0" algn="l">
              <a:lnSpc>
                <a:spcPct val="115000"/>
              </a:lnSpc>
              <a:spcBef>
                <a:spcPts val="0"/>
              </a:spcBef>
              <a:spcAft>
                <a:spcPts val="0"/>
              </a:spcAft>
              <a:buClr>
                <a:schemeClr val="dk1"/>
              </a:buClr>
              <a:buSzPts val="1100"/>
              <a:buChar char="●"/>
            </a:pPr>
            <a:r>
              <a:rPr b="1" lang="en-GB" sz="1200">
                <a:solidFill>
                  <a:schemeClr val="dk1"/>
                </a:solidFill>
              </a:rPr>
              <a:t>Comprehensive Risk Analytics - </a:t>
            </a:r>
            <a:r>
              <a:rPr lang="en-GB" sz="1200">
                <a:solidFill>
                  <a:schemeClr val="dk1"/>
                </a:solidFill>
              </a:rPr>
              <a:t>Asset data enables actionable risk analytics from 25+ years of RBI experience, optimizing inspection, repairs, and maintenance budgets while keeping integrity data current.</a:t>
            </a:r>
            <a:endParaRPr/>
          </a:p>
          <a:p>
            <a:pPr indent="0" lvl="0" marL="158750" rtl="0" algn="l">
              <a:lnSpc>
                <a:spcPct val="115000"/>
              </a:lnSpc>
              <a:spcBef>
                <a:spcPts val="0"/>
              </a:spcBef>
              <a:spcAft>
                <a:spcPts val="0"/>
              </a:spcAft>
              <a:buClr>
                <a:schemeClr val="dk1"/>
              </a:buClr>
              <a:buSzPts val="1100"/>
              <a:buNone/>
            </a:pPr>
            <a:r>
              <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200">
                <a:solidFill>
                  <a:schemeClr val="dk1"/>
                </a:solidFill>
              </a:rPr>
              <a:t>Optimized Inspection Module </a:t>
            </a:r>
            <a:r>
              <a:rPr lang="en-GB" sz="1100">
                <a:solidFill>
                  <a:schemeClr val="dk1"/>
                </a:solidFill>
              </a:rPr>
              <a:t>Inspection module uses RBAC to assign engineers by skill, streamline inspections, track findings, schedule repairs, and ensure reliable audits for compliance.</a:t>
            </a:r>
            <a:endParaRPr b="1" sz="1100">
              <a:solidFill>
                <a:schemeClr val="dk1"/>
              </a:solidFill>
            </a:endParaRPr>
          </a:p>
          <a:p>
            <a:pPr indent="0" lvl="0" marL="457200" rtl="0" algn="l">
              <a:lnSpc>
                <a:spcPct val="115000"/>
              </a:lnSpc>
              <a:spcBef>
                <a:spcPts val="0"/>
              </a:spcBef>
              <a:spcAft>
                <a:spcPts val="0"/>
              </a:spcAft>
              <a:buSzPts val="1800"/>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CapEx to Opex with help of modern technologies - </a:t>
            </a:r>
            <a:r>
              <a:rPr lang="en-GB" sz="1100">
                <a:solidFill>
                  <a:schemeClr val="dk1"/>
                </a:solidFill>
              </a:rPr>
              <a:t>Cloud-based service combining software and skilled manpower, scalable by facilities, systems, equipment, or corrosion loops.</a:t>
            </a:r>
            <a:endParaRPr sz="1100">
              <a:solidFill>
                <a:schemeClr val="dk1"/>
              </a:solidFill>
            </a:endParaRPr>
          </a:p>
        </p:txBody>
      </p:sp>
      <p:sp>
        <p:nvSpPr>
          <p:cNvPr id="89" name="Google Shape;89;p5"/>
          <p:cNvSpPr txBox="1"/>
          <p:nvPr>
            <p:ph idx="12" type="sldNum"/>
          </p:nvPr>
        </p:nvSpPr>
        <p:spPr>
          <a:xfrm>
            <a:off x="5630485" y="4663225"/>
            <a:ext cx="33906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How we can address challenges with practical solution</a:t>
            </a:r>
            <a:endParaRPr/>
          </a:p>
        </p:txBody>
      </p:sp>
      <p:sp>
        <p:nvSpPr>
          <p:cNvPr id="95" name="Google Shape;95;p6"/>
          <p:cNvSpPr txBox="1"/>
          <p:nvPr>
            <p:ph idx="1" type="body"/>
          </p:nvPr>
        </p:nvSpPr>
        <p:spPr>
          <a:xfrm>
            <a:off x="196200" y="1152475"/>
            <a:ext cx="3182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GB"/>
              <a:t>Challenges</a:t>
            </a:r>
            <a:endParaRPr b="1"/>
          </a:p>
          <a:p>
            <a:pPr indent="-298450" lvl="0" marL="457200" rtl="0" algn="l">
              <a:lnSpc>
                <a:spcPct val="115000"/>
              </a:lnSpc>
              <a:spcBef>
                <a:spcPts val="1200"/>
              </a:spcBef>
              <a:spcAft>
                <a:spcPts val="0"/>
              </a:spcAft>
              <a:buClr>
                <a:schemeClr val="accent4"/>
              </a:buClr>
              <a:buSzPts val="1100"/>
              <a:buChar char="●"/>
            </a:pPr>
            <a:r>
              <a:rPr lang="en-GB" sz="1100">
                <a:solidFill>
                  <a:srgbClr val="FF0000"/>
                </a:solidFill>
              </a:rPr>
              <a:t>Aging Asset integrity in mature fields.</a:t>
            </a:r>
            <a:endParaRPr sz="1100">
              <a:solidFill>
                <a:srgbClr val="FF0000"/>
              </a:solidFill>
            </a:endParaRPr>
          </a:p>
          <a:p>
            <a:pPr indent="-298450" lvl="0" marL="457200" rtl="0" algn="l">
              <a:lnSpc>
                <a:spcPct val="115000"/>
              </a:lnSpc>
              <a:spcBef>
                <a:spcPts val="0"/>
              </a:spcBef>
              <a:spcAft>
                <a:spcPts val="0"/>
              </a:spcAft>
              <a:buClr>
                <a:schemeClr val="accent5"/>
              </a:buClr>
              <a:buSzPts val="1100"/>
              <a:buChar char="●"/>
            </a:pPr>
            <a:r>
              <a:rPr lang="en-GB" sz="1100">
                <a:solidFill>
                  <a:srgbClr val="0000FF"/>
                </a:solidFill>
              </a:rPr>
              <a:t>Corrosion under insulation (CUI) in Remote Location.</a:t>
            </a:r>
            <a:endParaRPr sz="1100">
              <a:solidFill>
                <a:srgbClr val="0000FF"/>
              </a:solidFill>
            </a:endParaRPr>
          </a:p>
          <a:p>
            <a:pPr indent="-298450" lvl="0" marL="457200" rtl="0" algn="l">
              <a:lnSpc>
                <a:spcPct val="115000"/>
              </a:lnSpc>
              <a:spcBef>
                <a:spcPts val="0"/>
              </a:spcBef>
              <a:spcAft>
                <a:spcPts val="0"/>
              </a:spcAft>
              <a:buClr>
                <a:schemeClr val="accent5"/>
              </a:buClr>
              <a:buSzPts val="1100"/>
              <a:buChar char="●"/>
            </a:pPr>
            <a:r>
              <a:rPr lang="en-GB" sz="1100">
                <a:solidFill>
                  <a:srgbClr val="FF0000"/>
                </a:solidFill>
              </a:rPr>
              <a:t>Pipeline Network Complexity.</a:t>
            </a:r>
            <a:endParaRPr sz="1100">
              <a:solidFill>
                <a:srgbClr val="FF0000"/>
              </a:solidFill>
            </a:endParaRPr>
          </a:p>
          <a:p>
            <a:pPr indent="-298450" lvl="0" marL="457200" rtl="0" algn="l">
              <a:lnSpc>
                <a:spcPct val="115000"/>
              </a:lnSpc>
              <a:spcBef>
                <a:spcPts val="0"/>
              </a:spcBef>
              <a:spcAft>
                <a:spcPts val="0"/>
              </a:spcAft>
              <a:buClr>
                <a:schemeClr val="dk1"/>
              </a:buClr>
              <a:buSzPts val="1100"/>
              <a:buChar char="●"/>
            </a:pPr>
            <a:r>
              <a:rPr lang="en-GB" sz="1100">
                <a:solidFill>
                  <a:srgbClr val="0000FF"/>
                </a:solidFill>
              </a:rPr>
              <a:t>High Pressure High Temperature (HPHT) and Unconventional Plays. </a:t>
            </a:r>
            <a:endParaRPr sz="1100">
              <a:solidFill>
                <a:srgbClr val="0000FF"/>
              </a:solidFill>
            </a:endParaRPr>
          </a:p>
          <a:p>
            <a:pPr indent="-298450" lvl="0" marL="457200" rtl="0" algn="l">
              <a:lnSpc>
                <a:spcPct val="115000"/>
              </a:lnSpc>
              <a:spcBef>
                <a:spcPts val="0"/>
              </a:spcBef>
              <a:spcAft>
                <a:spcPts val="0"/>
              </a:spcAft>
              <a:buClr>
                <a:schemeClr val="dk1"/>
              </a:buClr>
              <a:buSzPts val="1100"/>
              <a:buChar char="●"/>
            </a:pPr>
            <a:r>
              <a:rPr lang="en-GB" sz="1100">
                <a:solidFill>
                  <a:srgbClr val="FF0000"/>
                </a:solidFill>
              </a:rPr>
              <a:t>Data Quality and Integrity Management System.</a:t>
            </a:r>
            <a:endParaRPr sz="1100">
              <a:solidFill>
                <a:srgbClr val="FF0000"/>
              </a:solidFill>
            </a:endParaRPr>
          </a:p>
          <a:p>
            <a:pPr indent="-298450" lvl="0" marL="457200" rtl="0" algn="l">
              <a:lnSpc>
                <a:spcPct val="115000"/>
              </a:lnSpc>
              <a:spcBef>
                <a:spcPts val="0"/>
              </a:spcBef>
              <a:spcAft>
                <a:spcPts val="0"/>
              </a:spcAft>
              <a:buClr>
                <a:schemeClr val="dk1"/>
              </a:buClr>
              <a:buSzPts val="1100"/>
              <a:buChar char="●"/>
            </a:pPr>
            <a:r>
              <a:rPr lang="en-GB" sz="1100">
                <a:solidFill>
                  <a:srgbClr val="0000FF"/>
                </a:solidFill>
              </a:rPr>
              <a:t>Economic Volatility and Maintenance Budget Optimization.</a:t>
            </a:r>
            <a:endParaRPr sz="1100">
              <a:solidFill>
                <a:srgbClr val="0000FF"/>
              </a:solidFill>
            </a:endParaRPr>
          </a:p>
        </p:txBody>
      </p:sp>
      <p:sp>
        <p:nvSpPr>
          <p:cNvPr id="96" name="Google Shape;96;p6"/>
          <p:cNvSpPr txBox="1"/>
          <p:nvPr>
            <p:ph idx="2" type="body"/>
          </p:nvPr>
        </p:nvSpPr>
        <p:spPr>
          <a:xfrm>
            <a:off x="3315875" y="1152475"/>
            <a:ext cx="3066600" cy="3416400"/>
          </a:xfrm>
          <a:prstGeom prst="rect">
            <a:avLst/>
          </a:prstGeom>
          <a:noFill/>
          <a:ln>
            <a:noFill/>
          </a:ln>
        </p:spPr>
        <p:txBody>
          <a:bodyPr anchorCtr="0" anchor="t" bIns="91425" lIns="91425" spcFirstLastPara="1" rIns="91425" wrap="square" tIns="91425">
            <a:normAutofit fontScale="32500"/>
          </a:bodyPr>
          <a:lstStyle/>
          <a:p>
            <a:pPr indent="0" lvl="0" marL="0" rtl="0" algn="l">
              <a:lnSpc>
                <a:spcPct val="115000"/>
              </a:lnSpc>
              <a:spcBef>
                <a:spcPts val="0"/>
              </a:spcBef>
              <a:spcAft>
                <a:spcPts val="0"/>
              </a:spcAft>
              <a:buSzPct val="100178"/>
              <a:buNone/>
            </a:pPr>
            <a:r>
              <a:rPr b="1" lang="en-GB" sz="4300"/>
              <a:t>Solution</a:t>
            </a:r>
            <a:endParaRPr b="1" sz="4300"/>
          </a:p>
          <a:p>
            <a:pPr indent="-300402" lvl="0" marL="457200" marR="0" rtl="0" algn="l">
              <a:lnSpc>
                <a:spcPct val="115000"/>
              </a:lnSpc>
              <a:spcBef>
                <a:spcPts val="0"/>
              </a:spcBef>
              <a:spcAft>
                <a:spcPts val="0"/>
              </a:spcAft>
              <a:buSzPct val="100000"/>
              <a:buChar char="●"/>
            </a:pPr>
            <a:r>
              <a:rPr lang="en-GB" sz="3478">
                <a:solidFill>
                  <a:srgbClr val="FF0000"/>
                </a:solidFill>
              </a:rPr>
              <a:t>Asset Management Module</a:t>
            </a:r>
            <a:endParaRPr sz="3478">
              <a:solidFill>
                <a:srgbClr val="FF0000"/>
              </a:solidFill>
            </a:endParaRPr>
          </a:p>
          <a:p>
            <a:pPr indent="-300403" lvl="0" marL="457200" rtl="0" algn="l">
              <a:lnSpc>
                <a:spcPct val="115000"/>
              </a:lnSpc>
              <a:spcBef>
                <a:spcPts val="0"/>
              </a:spcBef>
              <a:spcAft>
                <a:spcPts val="0"/>
              </a:spcAft>
              <a:buClr>
                <a:schemeClr val="accent5"/>
              </a:buClr>
              <a:buSzPct val="100000"/>
              <a:buChar char="●"/>
            </a:pPr>
            <a:r>
              <a:rPr lang="en-GB" sz="3478">
                <a:solidFill>
                  <a:srgbClr val="0000FF"/>
                </a:solidFill>
              </a:rPr>
              <a:t>Skilled Engineers with average 10+ years of experience in FPSO in RBI inspection, repair involving Complex Corrosion Loops and HPHT equipment.</a:t>
            </a:r>
            <a:endParaRPr sz="3478">
              <a:solidFill>
                <a:srgbClr val="0000FF"/>
              </a:solidFill>
            </a:endParaRPr>
          </a:p>
          <a:p>
            <a:pPr indent="-300402" lvl="0" marL="457200" marR="0" rtl="0" algn="l">
              <a:lnSpc>
                <a:spcPct val="115000"/>
              </a:lnSpc>
              <a:spcBef>
                <a:spcPts val="0"/>
              </a:spcBef>
              <a:spcAft>
                <a:spcPts val="0"/>
              </a:spcAft>
              <a:buSzPct val="100000"/>
              <a:buChar char="●"/>
            </a:pPr>
            <a:r>
              <a:rPr lang="en-GB" sz="3478">
                <a:solidFill>
                  <a:srgbClr val="FF0000"/>
                </a:solidFill>
              </a:rPr>
              <a:t>Integrated Asset Management, Risk Analytics, Inspection management with intuitive flows.</a:t>
            </a:r>
            <a:endParaRPr sz="3478">
              <a:solidFill>
                <a:srgbClr val="FF0000"/>
              </a:solidFill>
            </a:endParaRPr>
          </a:p>
          <a:p>
            <a:pPr indent="-300402" lvl="0" marL="457200" marR="0" rtl="0" algn="l">
              <a:lnSpc>
                <a:spcPct val="115000"/>
              </a:lnSpc>
              <a:spcBef>
                <a:spcPts val="0"/>
              </a:spcBef>
              <a:spcAft>
                <a:spcPts val="0"/>
              </a:spcAft>
              <a:buClr>
                <a:schemeClr val="accent5"/>
              </a:buClr>
              <a:buSzPct val="100000"/>
              <a:buChar char="●"/>
            </a:pPr>
            <a:r>
              <a:rPr lang="en-GB" sz="3478">
                <a:solidFill>
                  <a:srgbClr val="0000FF"/>
                </a:solidFill>
              </a:rPr>
              <a:t>“Software + Manpower” as a service that can be itemized at Asset / Tag level for maintenance budget optimization.</a:t>
            </a:r>
            <a:endParaRPr sz="3478">
              <a:solidFill>
                <a:srgbClr val="0000FF"/>
              </a:solidFill>
            </a:endParaRPr>
          </a:p>
        </p:txBody>
      </p:sp>
      <p:sp>
        <p:nvSpPr>
          <p:cNvPr id="97" name="Google Shape;97;p6"/>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Benefits</a:t>
            </a:r>
            <a:endParaRPr/>
          </a:p>
        </p:txBody>
      </p:sp>
      <p:sp>
        <p:nvSpPr>
          <p:cNvPr id="103" name="Google Shape;103;p7"/>
          <p:cNvSpPr txBox="1"/>
          <p:nvPr>
            <p:ph idx="1" type="body"/>
          </p:nvPr>
        </p:nvSpPr>
        <p:spPr>
          <a:xfrm>
            <a:off x="311700" y="1152475"/>
            <a:ext cx="6278400" cy="34164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SzPts val="1400"/>
              <a:buChar char="➢"/>
            </a:pPr>
            <a:r>
              <a:rPr lang="en-GB"/>
              <a:t>Ready and out of the box RBI solution as per API 580/581 with minimal intervention.</a:t>
            </a:r>
            <a:endParaRPr/>
          </a:p>
          <a:p>
            <a:pPr indent="-317500" lvl="0" marL="457200" rtl="0" algn="l">
              <a:lnSpc>
                <a:spcPct val="115000"/>
              </a:lnSpc>
              <a:spcBef>
                <a:spcPts val="0"/>
              </a:spcBef>
              <a:spcAft>
                <a:spcPts val="0"/>
              </a:spcAft>
              <a:buSzPts val="1400"/>
              <a:buChar char="➢"/>
            </a:pPr>
            <a:r>
              <a:rPr lang="en-GB"/>
              <a:t>Minimal Capex &amp; Incremental Opex to fund solution.</a:t>
            </a:r>
            <a:endParaRPr/>
          </a:p>
          <a:p>
            <a:pPr indent="-317500" lvl="0" marL="457200" rtl="0" algn="l">
              <a:lnSpc>
                <a:spcPct val="115000"/>
              </a:lnSpc>
              <a:spcBef>
                <a:spcPts val="0"/>
              </a:spcBef>
              <a:spcAft>
                <a:spcPts val="0"/>
              </a:spcAft>
              <a:buSzPts val="1400"/>
              <a:buChar char="➢"/>
            </a:pPr>
            <a:r>
              <a:rPr lang="en-GB"/>
              <a:t>Flexible towards mixing software and manpower with reliable </a:t>
            </a:r>
            <a:r>
              <a:rPr b="1" lang="en-GB"/>
              <a:t>“RBI &amp; Repair as a service” </a:t>
            </a:r>
            <a:r>
              <a:rPr lang="en-GB"/>
              <a:t>resulting in</a:t>
            </a:r>
            <a:r>
              <a:rPr b="1" lang="en-GB"/>
              <a:t> Reliable Maintenance Budget Planning.</a:t>
            </a:r>
            <a:endParaRPr b="1"/>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SzPts val="1400"/>
              <a:buNone/>
            </a:pPr>
            <a:r>
              <a:t/>
            </a:r>
            <a:endParaRPr/>
          </a:p>
        </p:txBody>
      </p:sp>
      <p:sp>
        <p:nvSpPr>
          <p:cNvPr id="104" name="Google Shape;104;p7"/>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Next Steps</a:t>
            </a:r>
            <a:endParaRPr/>
          </a:p>
        </p:txBody>
      </p:sp>
      <p:sp>
        <p:nvSpPr>
          <p:cNvPr id="110" name="Google Shape;110;p8"/>
          <p:cNvSpPr txBox="1"/>
          <p:nvPr>
            <p:ph idx="1" type="body"/>
          </p:nvPr>
        </p:nvSpPr>
        <p:spPr>
          <a:xfrm>
            <a:off x="311700" y="1152475"/>
            <a:ext cx="3441694"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GB"/>
              <a:t>Actions</a:t>
            </a:r>
            <a:endParaRPr/>
          </a:p>
          <a:p>
            <a:pPr indent="-317500" lvl="0" marL="457200" rtl="0" algn="l">
              <a:lnSpc>
                <a:spcPct val="115000"/>
              </a:lnSpc>
              <a:spcBef>
                <a:spcPts val="1200"/>
              </a:spcBef>
              <a:spcAft>
                <a:spcPts val="0"/>
              </a:spcAft>
              <a:buSzPts val="1400"/>
              <a:buChar char="➢"/>
            </a:pPr>
            <a:r>
              <a:rPr lang="en-GB"/>
              <a:t>RBI Process Assessment</a:t>
            </a:r>
            <a:endParaRPr/>
          </a:p>
          <a:p>
            <a:pPr indent="-317500" lvl="0" marL="457200" rtl="0" algn="l">
              <a:lnSpc>
                <a:spcPct val="115000"/>
              </a:lnSpc>
              <a:spcBef>
                <a:spcPts val="0"/>
              </a:spcBef>
              <a:spcAft>
                <a:spcPts val="0"/>
              </a:spcAft>
              <a:buSzPts val="1400"/>
              <a:buChar char="➢"/>
            </a:pPr>
            <a:r>
              <a:rPr lang="en-GB"/>
              <a:t>Asset Integrity Assessment</a:t>
            </a:r>
            <a:endParaRPr/>
          </a:p>
          <a:p>
            <a:pPr indent="-317500" lvl="0" marL="457200" rtl="0" algn="l">
              <a:lnSpc>
                <a:spcPct val="115000"/>
              </a:lnSpc>
              <a:spcBef>
                <a:spcPts val="0"/>
              </a:spcBef>
              <a:spcAft>
                <a:spcPts val="0"/>
              </a:spcAft>
              <a:buSzPts val="1400"/>
              <a:buChar char="➢"/>
            </a:pPr>
            <a:r>
              <a:rPr lang="en-GB"/>
              <a:t>Data Quality &amp; Integration</a:t>
            </a:r>
            <a:endParaRPr/>
          </a:p>
          <a:p>
            <a:pPr indent="-317500" lvl="0" marL="457200" rtl="0" algn="l">
              <a:lnSpc>
                <a:spcPct val="115000"/>
              </a:lnSpc>
              <a:spcBef>
                <a:spcPts val="0"/>
              </a:spcBef>
              <a:spcAft>
                <a:spcPts val="0"/>
              </a:spcAft>
              <a:buSzPts val="1400"/>
              <a:buChar char="➢"/>
            </a:pPr>
            <a:r>
              <a:rPr lang="en-GB"/>
              <a:t>Inspection Reports Upload</a:t>
            </a:r>
            <a:endParaRPr/>
          </a:p>
          <a:p>
            <a:pPr indent="-317500" lvl="0" marL="457200" rtl="0" algn="l">
              <a:lnSpc>
                <a:spcPct val="115000"/>
              </a:lnSpc>
              <a:spcBef>
                <a:spcPts val="0"/>
              </a:spcBef>
              <a:spcAft>
                <a:spcPts val="0"/>
              </a:spcAft>
              <a:buSzPts val="1400"/>
              <a:buChar char="➢"/>
            </a:pPr>
            <a:r>
              <a:rPr lang="en-GB"/>
              <a:t>Keep Anomaly Register up to date</a:t>
            </a:r>
            <a:endParaRPr/>
          </a:p>
          <a:p>
            <a:pPr indent="-317500" lvl="0" marL="457200" rtl="0" algn="l">
              <a:lnSpc>
                <a:spcPct val="115000"/>
              </a:lnSpc>
              <a:spcBef>
                <a:spcPts val="0"/>
              </a:spcBef>
              <a:spcAft>
                <a:spcPts val="0"/>
              </a:spcAft>
              <a:buSzPts val="1400"/>
              <a:buChar char="➢"/>
            </a:pPr>
            <a:r>
              <a:rPr lang="en-GB"/>
              <a:t>Keep DLR up to date</a:t>
            </a:r>
            <a:endParaRPr/>
          </a:p>
        </p:txBody>
      </p:sp>
      <p:sp>
        <p:nvSpPr>
          <p:cNvPr id="111" name="Google Shape;111;p8"/>
          <p:cNvSpPr txBox="1"/>
          <p:nvPr>
            <p:ph idx="2" type="body"/>
          </p:nvPr>
        </p:nvSpPr>
        <p:spPr>
          <a:xfrm>
            <a:off x="3895400" y="1152475"/>
            <a:ext cx="2724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lang="en-GB"/>
              <a:t>Follow ups</a:t>
            </a:r>
            <a:endParaRPr/>
          </a:p>
        </p:txBody>
      </p:sp>
      <p:sp>
        <p:nvSpPr>
          <p:cNvPr id="112" name="Google Shape;112;p8"/>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118" name="Google Shape;118;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descr="Oil man controlling work of pump jack. (provided by Getty Images)" id="119" name="Google Shape;119;p9"/>
          <p:cNvPicPr preferRelativeResize="0"/>
          <p:nvPr/>
        </p:nvPicPr>
        <p:blipFill rotWithShape="1">
          <a:blip r:embed="rId3">
            <a:alphaModFix/>
          </a:blip>
          <a:srcRect b="0" l="0" r="0" t="0"/>
          <a:stretch/>
        </p:blipFill>
        <p:spPr>
          <a:xfrm>
            <a:off x="0" y="0"/>
            <a:ext cx="9144003" cy="5143502"/>
          </a:xfrm>
          <a:prstGeom prst="rect">
            <a:avLst/>
          </a:prstGeom>
          <a:noFill/>
          <a:ln>
            <a:noFill/>
          </a:ln>
        </p:spPr>
      </p:pic>
      <p:sp>
        <p:nvSpPr>
          <p:cNvPr id="120" name="Google Shape;120;p9"/>
          <p:cNvSpPr txBox="1"/>
          <p:nvPr/>
        </p:nvSpPr>
        <p:spPr>
          <a:xfrm rot="-1608636">
            <a:off x="5306877" y="2800932"/>
            <a:ext cx="1878314" cy="152774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chemeClr val="dk2"/>
                </a:solidFill>
                <a:latin typeface="Arial"/>
                <a:ea typeface="Arial"/>
                <a:cs typeface="Arial"/>
                <a:sym typeface="Arial"/>
              </a:rPr>
              <a:t>Thank </a:t>
            </a:r>
            <a:endParaRPr b="1" i="0" sz="2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chemeClr val="dk2"/>
                </a:solidFill>
                <a:latin typeface="Arial"/>
                <a:ea typeface="Arial"/>
                <a:cs typeface="Arial"/>
                <a:sym typeface="Arial"/>
              </a:rPr>
              <a:t>You</a:t>
            </a:r>
            <a:endParaRPr b="1" i="0" sz="2600" u="none" cap="none" strike="noStrike">
              <a:solidFill>
                <a:schemeClr val="dk2"/>
              </a:solidFill>
              <a:latin typeface="Arial"/>
              <a:ea typeface="Arial"/>
              <a:cs typeface="Arial"/>
              <a:sym typeface="Arial"/>
            </a:endParaRPr>
          </a:p>
        </p:txBody>
      </p:sp>
      <p:sp>
        <p:nvSpPr>
          <p:cNvPr id="121" name="Google Shape;121;p9"/>
          <p:cNvSpPr txBox="1"/>
          <p:nvPr>
            <p:ph idx="12" type="sldNum"/>
          </p:nvPr>
        </p:nvSpPr>
        <p:spPr>
          <a:xfrm>
            <a:off x="5593209" y="4663225"/>
            <a:ext cx="34278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r>
              <a:rPr lang="en-GB"/>
              <a:t>RI &amp; PhoreSoft Confidentials | </a:t>
            </a: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