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252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/>
          </a:p>
        </p:txBody>
      </p:sp>
      <p:sp>
        <p:nvSpPr>
          <p:cNvPr id="102" name="Google Shape;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92791a3b25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66" name="Google Shape;166;g392791a3b25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92791a3b2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72" name="Google Shape;172;g392791a3b2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92791a3b2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78" name="Google Shape;178;g392791a3b2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92791a3b25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83" name="Google Shape;183;g392791a3b25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cdcde6b08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89" name="Google Shape;189;g3cdcde6b08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92791a3b25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95" name="Google Shape;195;g392791a3b25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2791a3b2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01" name="Google Shape;201;g392791a3b2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92791a3b25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07" name="Google Shape;207;g392791a3b25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92791a3b25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13" name="Google Shape;213;g392791a3b25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92791a3b25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19" name="Google Shape;219;g392791a3b25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2791a3b2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/>
          </a:p>
        </p:txBody>
      </p:sp>
      <p:sp>
        <p:nvSpPr>
          <p:cNvPr id="114" name="Google Shape;114;g392791a3b2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92791a3b25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25" name="Google Shape;225;g392791a3b25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92791a3b2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31" name="Google Shape;231;g392791a3b2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92791a3b2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36" name="Google Shape;236;g392791a3b25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92791a3b25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42" name="Google Shape;242;g392791a3b25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2791a3b25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48" name="Google Shape;248;g392791a3b25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2791a3b2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54" name="Google Shape;254;g392791a3b2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92791a3b2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60" name="Google Shape;260;g392791a3b2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92791a3b25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66" name="Google Shape;266;g392791a3b25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cdcde6b08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72" name="Google Shape;272;g3cdcde6b08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dcde6b08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78" name="Google Shape;278;g3cdcde6b08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2791a3b2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25" name="Google Shape;125;g392791a3b2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dcde6b08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84" name="Google Shape;284;g3cdcde6b08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cdcde6b08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90" name="Google Shape;290;g3cdcde6b08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cdcde6b08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296" name="Google Shape;296;g3cdcde6b08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2791a3b25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302" name="Google Shape;302;g392791a3b25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92791a3b2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307" name="Google Shape;307;g392791a3b2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92791a3b25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313" name="Google Shape;313;g392791a3b25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92791a3b25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319" name="Google Shape;319;g392791a3b25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92791a3b25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325" name="Google Shape;325;g392791a3b25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92791a3b25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/>
          </a:p>
        </p:txBody>
      </p:sp>
      <p:sp>
        <p:nvSpPr>
          <p:cNvPr id="331" name="Google Shape;331;g392791a3b25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92791a3b25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30" name="Google Shape;130;g392791a3b25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dcde6b0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36" name="Google Shape;136;g3cdcde6b0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2791a3b2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42" name="Google Shape;142;g392791a3b2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2791a3b2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48" name="Google Shape;148;g392791a3b2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2791a3b2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54" name="Google Shape;154;g392791a3b2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92791a3b2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SG" dirty="0"/>
          </a:p>
        </p:txBody>
      </p:sp>
      <p:sp>
        <p:nvSpPr>
          <p:cNvPr id="160" name="Google Shape;160;g392791a3b25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248755" y="1152475"/>
            <a:ext cx="636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5630485" y="4663225"/>
            <a:ext cx="3390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65" name="Google Shape;65;p16" descr="Overview of refinery at sunset (provided by Getty Images)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75875" y="2075600"/>
            <a:ext cx="2968126" cy="249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22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3895400" y="1152475"/>
            <a:ext cx="272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71" name="Google Shape;71;p17" descr="Overview of refinery at sunset (provided by Getty Images)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0000" y="2448673"/>
            <a:ext cx="2524001" cy="212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4047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82" name="Google Shape;82;p20" descr="Overview of refinery at sunset (provided by Getty Images)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9650" y="152400"/>
            <a:ext cx="4158381" cy="435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92" name="Google Shape;92;p22" descr="In the evening of oilfield derrick (provided by Getty Images)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52400"/>
            <a:ext cx="5890099" cy="39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99" name="Google Shape;99;p24" descr="Oil rig in water in Europe (provided by Getty Images)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52400"/>
            <a:ext cx="6539233" cy="43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65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chemeClr val="dk2"/>
                </a:solidFill>
              </a:rPr>
              <a:t>Introducing</a:t>
            </a:r>
            <a:endParaRPr sz="21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 dirty="0">
                <a:solidFill>
                  <a:schemeClr val="dk2"/>
                </a:solidFill>
              </a:rPr>
              <a:t>Risk Based Inspection</a:t>
            </a:r>
            <a:endParaRPr dirty="0"/>
          </a:p>
        </p:txBody>
      </p:sp>
      <p:sp>
        <p:nvSpPr>
          <p:cNvPr id="105" name="Google Shape;105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By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Ritabrata Industries</a:t>
            </a:r>
            <a:endParaRPr dirty="0"/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500" y="724075"/>
            <a:ext cx="3837000" cy="163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08" name="Google Shape;1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500" y="2338259"/>
            <a:ext cx="3837001" cy="94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593" y="3283700"/>
            <a:ext cx="1445950" cy="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6550" y="3283700"/>
            <a:ext cx="1383600" cy="9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9500" y="3283700"/>
            <a:ext cx="1001100" cy="87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Tag Management</a:t>
            </a:r>
            <a:endParaRPr dirty="0"/>
          </a:p>
        </p:txBody>
      </p:sp>
      <p:pic>
        <p:nvPicPr>
          <p:cNvPr id="169" name="Google Shape;1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1" cy="2454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Parts Management</a:t>
            </a:r>
            <a:endParaRPr dirty="0"/>
          </a:p>
        </p:txBody>
      </p:sp>
      <p:pic>
        <p:nvPicPr>
          <p:cNvPr id="175" name="Google Shape;1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3" cy="2473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4047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Management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Analysis</a:t>
            </a:r>
            <a:endParaRPr dirty="0"/>
          </a:p>
        </p:txBody>
      </p:sp>
      <p:pic>
        <p:nvPicPr>
          <p:cNvPr id="186" name="Google Shape;1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423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Assessment</a:t>
            </a:r>
            <a:endParaRPr dirty="0"/>
          </a:p>
        </p:txBody>
      </p:sp>
      <p:pic>
        <p:nvPicPr>
          <p:cNvPr id="192" name="Google Shape;1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249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Ranking</a:t>
            </a:r>
            <a:endParaRPr dirty="0"/>
          </a:p>
        </p:txBody>
      </p:sp>
      <p:pic>
        <p:nvPicPr>
          <p:cNvPr id="198" name="Google Shape;1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2941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Matrix</a:t>
            </a:r>
            <a:endParaRPr dirty="0"/>
          </a:p>
        </p:txBody>
      </p:sp>
      <p:pic>
        <p:nvPicPr>
          <p:cNvPr id="204" name="Google Shape;20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7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Matrix - Economic</a:t>
            </a:r>
            <a:endParaRPr dirty="0"/>
          </a:p>
        </p:txBody>
      </p:sp>
      <p:pic>
        <p:nvPicPr>
          <p:cNvPr id="210" name="Google Shape;21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1" cy="3197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Matrix - Safety</a:t>
            </a:r>
            <a:endParaRPr dirty="0"/>
          </a:p>
        </p:txBody>
      </p:sp>
      <p:pic>
        <p:nvPicPr>
          <p:cNvPr id="216" name="Google Shape;21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7" cy="327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Matrix - Environment</a:t>
            </a:r>
            <a:endParaRPr dirty="0"/>
          </a:p>
        </p:txBody>
      </p:sp>
      <p:pic>
        <p:nvPicPr>
          <p:cNvPr id="222" name="Google Shape;2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43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Intuitive Workflows in Risk Based Inspection</a:t>
            </a:r>
            <a:endParaRPr dirty="0"/>
          </a:p>
        </p:txBody>
      </p:sp>
      <p:sp>
        <p:nvSpPr>
          <p:cNvPr id="117" name="Google Shape;117;p26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Confidential | </a:t>
            </a:r>
            <a:fld id="{00000000-1234-1234-1234-123412341234}" type="slidenum">
              <a:rPr lang="en-GB"/>
              <a:t>2</a:t>
            </a:fld>
            <a:endParaRPr dirty="0"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4294967295"/>
          </p:nvPr>
        </p:nvSpPr>
        <p:spPr>
          <a:xfrm>
            <a:off x="226750" y="1091600"/>
            <a:ext cx="2842200" cy="18555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/>
              <a:t>Asset Management</a:t>
            </a:r>
            <a:endParaRPr sz="1800" b="1" dirty="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-GB" sz="1600" dirty="0"/>
              <a:t>Asset </a:t>
            </a:r>
            <a:r>
              <a:rPr lang="en-GB" sz="1600" dirty="0" err="1"/>
              <a:t>catalog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 dirty="0"/>
              <a:t>Import Assets</a:t>
            </a:r>
            <a:endParaRPr sz="1600" dirty="0"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4294967295"/>
          </p:nvPr>
        </p:nvSpPr>
        <p:spPr>
          <a:xfrm>
            <a:off x="3273325" y="1091600"/>
            <a:ext cx="2842200" cy="18555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/>
              <a:t>Risk Management</a:t>
            </a:r>
            <a:endParaRPr sz="1800" b="1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Part risk ranking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Part risk matrix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Risk history</a:t>
            </a:r>
            <a:endParaRPr sz="1600"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294967295"/>
          </p:nvPr>
        </p:nvSpPr>
        <p:spPr>
          <a:xfrm>
            <a:off x="6178875" y="1091600"/>
            <a:ext cx="2842200" cy="18555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/>
              <a:t>Inspection Management</a:t>
            </a:r>
            <a:endParaRPr sz="1800" b="1"/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Inspection planning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Report workflow</a:t>
            </a:r>
            <a:endParaRPr sz="1700"/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4294967295"/>
          </p:nvPr>
        </p:nvSpPr>
        <p:spPr>
          <a:xfrm>
            <a:off x="226750" y="3085541"/>
            <a:ext cx="2842200" cy="18555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/>
              <a:t>User Management</a:t>
            </a:r>
            <a:endParaRPr sz="1800" b="1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User and role management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Role based access control</a:t>
            </a:r>
            <a:endParaRPr sz="1600"/>
          </a:p>
        </p:txBody>
      </p:sp>
      <p:sp>
        <p:nvSpPr>
          <p:cNvPr id="122" name="Google Shape;122;p26"/>
          <p:cNvSpPr txBox="1">
            <a:spLocks noGrp="1"/>
          </p:cNvSpPr>
          <p:nvPr>
            <p:ph type="body" idx="4294967295"/>
          </p:nvPr>
        </p:nvSpPr>
        <p:spPr>
          <a:xfrm>
            <a:off x="3275805" y="3085541"/>
            <a:ext cx="2842200" cy="18555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/>
              <a:t>Systems Management</a:t>
            </a:r>
            <a:endParaRPr sz="1800" b="1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Master and configuration data management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Batch Management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Risk Reports</a:t>
            </a:r>
            <a:endParaRPr dirty="0"/>
          </a:p>
        </p:txBody>
      </p:sp>
      <p:pic>
        <p:nvPicPr>
          <p:cNvPr id="228" name="Google Shape;2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771149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4047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Inspection Management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Asset Inspection Modules</a:t>
            </a:r>
            <a:endParaRPr dirty="0"/>
          </a:p>
        </p:txBody>
      </p:sp>
      <p:pic>
        <p:nvPicPr>
          <p:cNvPr id="239" name="Google Shape;2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3" cy="3308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Inspection Planning</a:t>
            </a:r>
            <a:endParaRPr dirty="0"/>
          </a:p>
        </p:txBody>
      </p:sp>
      <p:pic>
        <p:nvPicPr>
          <p:cNvPr id="245" name="Google Shape;2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55300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Repair</a:t>
            </a:r>
            <a:endParaRPr dirty="0"/>
          </a:p>
        </p:txBody>
      </p:sp>
      <p:pic>
        <p:nvPicPr>
          <p:cNvPr id="251" name="Google Shape;2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782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Schedule Management</a:t>
            </a:r>
            <a:endParaRPr dirty="0"/>
          </a:p>
        </p:txBody>
      </p:sp>
      <p:pic>
        <p:nvPicPr>
          <p:cNvPr id="257" name="Google Shape;25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55300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Defined Life Repair</a:t>
            </a:r>
            <a:endParaRPr dirty="0"/>
          </a:p>
        </p:txBody>
      </p:sp>
      <p:pic>
        <p:nvPicPr>
          <p:cNvPr id="263" name="Google Shape;26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63733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Defined Life Repair Update</a:t>
            </a:r>
            <a:endParaRPr dirty="0"/>
          </a:p>
        </p:txBody>
      </p:sp>
      <p:pic>
        <p:nvPicPr>
          <p:cNvPr id="269" name="Google Shape;2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677753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Ongoing Active Inspection</a:t>
            </a:r>
            <a:endParaRPr dirty="0"/>
          </a:p>
        </p:txBody>
      </p:sp>
      <p:pic>
        <p:nvPicPr>
          <p:cNvPr id="275" name="Google Shape;27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61538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Completed Inspection</a:t>
            </a:r>
            <a:endParaRPr dirty="0"/>
          </a:p>
        </p:txBody>
      </p:sp>
      <p:pic>
        <p:nvPicPr>
          <p:cNvPr id="281" name="Google Shape;28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61538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4047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Asset Management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Approved Inspection</a:t>
            </a:r>
            <a:endParaRPr dirty="0"/>
          </a:p>
        </p:txBody>
      </p:sp>
      <p:pic>
        <p:nvPicPr>
          <p:cNvPr id="287" name="Google Shape;28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2195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Closed Inspection</a:t>
            </a:r>
            <a:endParaRPr dirty="0"/>
          </a:p>
        </p:txBody>
      </p:sp>
      <p:pic>
        <p:nvPicPr>
          <p:cNvPr id="293" name="Google Shape;2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2195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Corrosion Monitoring Location (CML) Register </a:t>
            </a:r>
            <a:endParaRPr dirty="0"/>
          </a:p>
        </p:txBody>
      </p:sp>
      <p:pic>
        <p:nvPicPr>
          <p:cNvPr id="299" name="Google Shape;29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1" cy="3815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4047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User Management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User Management</a:t>
            </a:r>
            <a:endParaRPr dirty="0"/>
          </a:p>
        </p:txBody>
      </p:sp>
      <p:pic>
        <p:nvPicPr>
          <p:cNvPr id="310" name="Google Shape;3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3" cy="304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User Administration</a:t>
            </a:r>
            <a:endParaRPr dirty="0"/>
          </a:p>
        </p:txBody>
      </p:sp>
      <p:pic>
        <p:nvPicPr>
          <p:cNvPr id="316" name="Google Shape;31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507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Role Management</a:t>
            </a:r>
            <a:endParaRPr dirty="0"/>
          </a:p>
        </p:txBody>
      </p:sp>
      <p:pic>
        <p:nvPicPr>
          <p:cNvPr id="322" name="Google Shape;32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13567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Access Control &amp; Permission Management</a:t>
            </a:r>
            <a:endParaRPr dirty="0"/>
          </a:p>
        </p:txBody>
      </p:sp>
      <p:pic>
        <p:nvPicPr>
          <p:cNvPr id="328" name="Google Shape;3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70869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4" name="Google Shape;334;p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35" name="Google Shape;335;p62" descr="Oil man controlling work of pump jack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62"/>
          <p:cNvSpPr txBox="1"/>
          <p:nvPr/>
        </p:nvSpPr>
        <p:spPr>
          <a:xfrm rot="-1608636">
            <a:off x="5306877" y="2800932"/>
            <a:ext cx="1878314" cy="152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dk2"/>
                </a:solidFill>
              </a:rPr>
              <a:t>Thank </a:t>
            </a:r>
            <a:endParaRPr sz="2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dk2"/>
                </a:solidFill>
              </a:rPr>
              <a:t>You</a:t>
            </a:r>
            <a:endParaRPr sz="2600" b="1" dirty="0">
              <a:solidFill>
                <a:schemeClr val="dk2"/>
              </a:solidFill>
            </a:endParaRPr>
          </a:p>
        </p:txBody>
      </p:sp>
      <p:sp>
        <p:nvSpPr>
          <p:cNvPr id="337" name="Google Shape;337;p62"/>
          <p:cNvSpPr txBox="1">
            <a:spLocks noGrp="1"/>
          </p:cNvSpPr>
          <p:nvPr>
            <p:ph type="sldNum" idx="12"/>
          </p:nvPr>
        </p:nvSpPr>
        <p:spPr>
          <a:xfrm>
            <a:off x="5593209" y="4663225"/>
            <a:ext cx="34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 &amp; PhoreSoft </a:t>
            </a:r>
            <a:r>
              <a:rPr lang="en-GB" dirty="0" err="1"/>
              <a:t>Confidentials</a:t>
            </a:r>
            <a:r>
              <a:rPr lang="en-GB" dirty="0"/>
              <a:t> | </a:t>
            </a:r>
            <a:fld id="{00000000-1234-1234-1234-123412341234}" type="slidenum">
              <a:rPr lang="en-GB"/>
              <a:t>38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Login &amp; Personas</a:t>
            </a:r>
            <a:endParaRPr dirty="0"/>
          </a:p>
        </p:txBody>
      </p:sp>
      <p:pic>
        <p:nvPicPr>
          <p:cNvPr id="133" name="Google Shape;1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3923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Asset Management Workflows</a:t>
            </a:r>
            <a:endParaRPr dirty="0"/>
          </a:p>
        </p:txBody>
      </p:sp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48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Facility Management</a:t>
            </a:r>
            <a:endParaRPr dirty="0"/>
          </a:p>
        </p:txBody>
      </p:sp>
      <p:pic>
        <p:nvPicPr>
          <p:cNvPr id="145" name="Google Shape;1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1" cy="2443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Process System Management</a:t>
            </a:r>
            <a:endParaRPr dirty="0"/>
          </a:p>
        </p:txBody>
      </p:sp>
      <p:pic>
        <p:nvPicPr>
          <p:cNvPr id="151" name="Google Shape;1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1" cy="310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Equipment Management</a:t>
            </a:r>
            <a:endParaRPr dirty="0"/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245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Corrosion Loop Management</a:t>
            </a:r>
            <a:endParaRPr dirty="0"/>
          </a:p>
        </p:txBody>
      </p:sp>
      <p:pic>
        <p:nvPicPr>
          <p:cNvPr id="163" name="Google Shape;1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7" cy="2443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On-screen Show (16:9)</PresentationFormat>
  <Paragraphs>60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Simple Light</vt:lpstr>
      <vt:lpstr>Simple Light</vt:lpstr>
      <vt:lpstr>Introducing Risk Based Inspection</vt:lpstr>
      <vt:lpstr>Intuitive Workflows in Risk Based Inspection</vt:lpstr>
      <vt:lpstr>Asset Management</vt:lpstr>
      <vt:lpstr>Login &amp; Personas</vt:lpstr>
      <vt:lpstr>Asset Management Workflows</vt:lpstr>
      <vt:lpstr>Facility Management</vt:lpstr>
      <vt:lpstr>Process System Management</vt:lpstr>
      <vt:lpstr>Equipment Management</vt:lpstr>
      <vt:lpstr>Corrosion Loop Management</vt:lpstr>
      <vt:lpstr>Tag Management</vt:lpstr>
      <vt:lpstr>Parts Management</vt:lpstr>
      <vt:lpstr>Risk Management</vt:lpstr>
      <vt:lpstr>Risk Analysis</vt:lpstr>
      <vt:lpstr>Risk Assessment</vt:lpstr>
      <vt:lpstr>Risk Ranking</vt:lpstr>
      <vt:lpstr>Risk Matrix</vt:lpstr>
      <vt:lpstr>Risk Matrix - Economic</vt:lpstr>
      <vt:lpstr>Risk Matrix - Safety</vt:lpstr>
      <vt:lpstr>Risk Matrix - Environment</vt:lpstr>
      <vt:lpstr>Risk Reports</vt:lpstr>
      <vt:lpstr>Inspection Management</vt:lpstr>
      <vt:lpstr>Asset Inspection Modules</vt:lpstr>
      <vt:lpstr>Inspection Planning</vt:lpstr>
      <vt:lpstr>Repair</vt:lpstr>
      <vt:lpstr>Schedule Management</vt:lpstr>
      <vt:lpstr>Defined Life Repair</vt:lpstr>
      <vt:lpstr>Defined Life Repair Update</vt:lpstr>
      <vt:lpstr>Ongoing Active Inspection</vt:lpstr>
      <vt:lpstr>Completed Inspection</vt:lpstr>
      <vt:lpstr>Approved Inspection</vt:lpstr>
      <vt:lpstr>Closed Inspection</vt:lpstr>
      <vt:lpstr>Corrosion Monitoring Location (CML) Register </vt:lpstr>
      <vt:lpstr>User Management</vt:lpstr>
      <vt:lpstr>User Management</vt:lpstr>
      <vt:lpstr>User Administration</vt:lpstr>
      <vt:lpstr>Role Management</vt:lpstr>
      <vt:lpstr>Access Control &amp; Permission 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Tirthankar Maiti</cp:lastModifiedBy>
  <cp:revision>1</cp:revision>
  <dcterms:modified xsi:type="dcterms:W3CDTF">2026-03-14T05:14:22Z</dcterms:modified>
</cp:coreProperties>
</file>